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68" r:id="rId2"/>
    <p:sldId id="260" r:id="rId3"/>
    <p:sldId id="271" r:id="rId4"/>
    <p:sldId id="270" r:id="rId5"/>
    <p:sldId id="273" r:id="rId6"/>
    <p:sldId id="269" r:id="rId7"/>
    <p:sldId id="272" r:id="rId8"/>
    <p:sldId id="265" r:id="rId9"/>
    <p:sldId id="266"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p:scale>
          <a:sx n="62" d="100"/>
          <a:sy n="62" d="100"/>
        </p:scale>
        <p:origin x="-475" y="-29"/>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5/7/2018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5/7/2018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5/7/2018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5/7/2018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5/7/2018</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CC0096-1860-4642-9CD2-0079EA5E7CD1}" type="datetimeFigureOut">
              <a:rPr lang="en-US" smtClean="0"/>
              <a:t>5/7/2018</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7CC0096-1860-4642-9CD2-0079EA5E7CD1}" type="datetimeFigureOut">
              <a:rPr lang="en-US" smtClean="0"/>
              <a:t>5/7/2018</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5/7/2018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5/7/2018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pPr/>
              <a:t>5/7/2018</a:t>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60431" y="1651704"/>
            <a:ext cx="8686800" cy="1464906"/>
          </a:xfrm>
        </p:spPr>
        <p:txBody>
          <a:bodyPr>
            <a:normAutofit/>
          </a:bodyPr>
          <a:lstStyle/>
          <a:p>
            <a:r>
              <a:rPr lang="en-US" sz="3200" b="1" i="1" dirty="0"/>
              <a:t>Image and Video Cryptography</a:t>
            </a:r>
          </a:p>
        </p:txBody>
      </p:sp>
      <p:sp>
        <p:nvSpPr>
          <p:cNvPr id="3" name="Subtitle 2"/>
          <p:cNvSpPr>
            <a:spLocks noGrp="1"/>
          </p:cNvSpPr>
          <p:nvPr>
            <p:ph type="subTitle" idx="1"/>
          </p:nvPr>
        </p:nvSpPr>
        <p:spPr>
          <a:xfrm>
            <a:off x="3355731" y="4942527"/>
            <a:ext cx="8686800" cy="1085586"/>
          </a:xfrm>
        </p:spPr>
        <p:txBody>
          <a:bodyPr>
            <a:normAutofit fontScale="70000" lnSpcReduction="20000"/>
          </a:bodyPr>
          <a:lstStyle/>
          <a:p>
            <a:pPr algn="r"/>
            <a:r>
              <a:rPr lang="en-US" dirty="0">
                <a:solidFill>
                  <a:schemeClr val="accent2">
                    <a:lumMod val="20000"/>
                    <a:lumOff val="80000"/>
                  </a:schemeClr>
                </a:solidFill>
              </a:rPr>
              <a:t>Security Algorithms and Protocols</a:t>
            </a:r>
          </a:p>
          <a:p>
            <a:pPr algn="ctr"/>
            <a:r>
              <a:rPr lang="en-US" dirty="0">
                <a:solidFill>
                  <a:schemeClr val="accent2">
                    <a:lumMod val="20000"/>
                    <a:lumOff val="80000"/>
                  </a:schemeClr>
                </a:solidFill>
              </a:rPr>
              <a:t>                                                          </a:t>
            </a:r>
          </a:p>
          <a:p>
            <a:pPr algn="ctr"/>
            <a:r>
              <a:rPr lang="en-US" dirty="0">
                <a:solidFill>
                  <a:schemeClr val="accent2">
                    <a:lumMod val="20000"/>
                    <a:lumOff val="80000"/>
                  </a:schemeClr>
                </a:solidFill>
              </a:rPr>
              <a:t>                                                                                                                      By</a:t>
            </a:r>
          </a:p>
          <a:p>
            <a:pPr algn="ctr"/>
            <a:endParaRPr lang="en-US" dirty="0">
              <a:solidFill>
                <a:schemeClr val="accent2">
                  <a:lumMod val="20000"/>
                  <a:lumOff val="80000"/>
                </a:schemeClr>
              </a:solidFill>
            </a:endParaRPr>
          </a:p>
          <a:p>
            <a:pPr algn="r"/>
            <a:r>
              <a:rPr lang="en-US" dirty="0">
                <a:solidFill>
                  <a:schemeClr val="accent2">
                    <a:lumMod val="20000"/>
                    <a:lumOff val="80000"/>
                  </a:schemeClr>
                </a:solidFill>
              </a:rPr>
              <a:t>Neha </a:t>
            </a:r>
            <a:r>
              <a:rPr lang="en-US" dirty="0" err="1">
                <a:solidFill>
                  <a:schemeClr val="accent2">
                    <a:lumMod val="20000"/>
                    <a:lumOff val="80000"/>
                  </a:schemeClr>
                </a:solidFill>
              </a:rPr>
              <a:t>Ersavadla</a:t>
            </a:r>
            <a:r>
              <a:rPr lang="en-US" dirty="0">
                <a:solidFill>
                  <a:schemeClr val="accent2">
                    <a:lumMod val="20000"/>
                    <a:lumOff val="80000"/>
                  </a:schemeClr>
                </a:solidFill>
              </a:rPr>
              <a:t> &amp; Sri </a:t>
            </a:r>
            <a:r>
              <a:rPr lang="en-US" dirty="0" err="1">
                <a:solidFill>
                  <a:schemeClr val="accent2">
                    <a:lumMod val="20000"/>
                    <a:lumOff val="80000"/>
                  </a:schemeClr>
                </a:solidFill>
              </a:rPr>
              <a:t>Manjusha</a:t>
            </a:r>
            <a:r>
              <a:rPr lang="en-US" dirty="0">
                <a:solidFill>
                  <a:schemeClr val="accent2">
                    <a:lumMod val="20000"/>
                    <a:lumOff val="80000"/>
                  </a:schemeClr>
                </a:solidFill>
              </a:rPr>
              <a:t> </a:t>
            </a:r>
            <a:r>
              <a:rPr lang="en-US" dirty="0" err="1">
                <a:solidFill>
                  <a:schemeClr val="accent2">
                    <a:lumMod val="20000"/>
                    <a:lumOff val="80000"/>
                  </a:schemeClr>
                </a:solidFill>
              </a:rPr>
              <a:t>Tella</a:t>
            </a:r>
            <a:endParaRPr lang="en-US" dirty="0">
              <a:solidFill>
                <a:schemeClr val="accent2">
                  <a:lumMod val="20000"/>
                  <a:lumOff val="80000"/>
                </a:schemeClr>
              </a:solidFill>
            </a:endParaRPr>
          </a:p>
        </p:txBody>
      </p:sp>
    </p:spTree>
    <p:extLst>
      <p:ext uri="{BB962C8B-B14F-4D97-AF65-F5344CB8AC3E}">
        <p14:creationId xmlns:p14="http://schemas.microsoft.com/office/powerpoint/2010/main" val="237011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cture containing food, indoor, table&#10;&#10;Description generated with high confidence">
            <a:extLst>
              <a:ext uri="{FF2B5EF4-FFF2-40B4-BE49-F238E27FC236}">
                <a16:creationId xmlns:a16="http://schemas.microsoft.com/office/drawing/2014/main" xmlns="" id="{15044A46-F1A6-463C-9334-5982C0996870}"/>
              </a:ext>
            </a:extLst>
          </p:cNvPr>
          <p:cNvPicPr>
            <a:picLocks noGrp="1" noChangeAspect="1"/>
          </p:cNvPicPr>
          <p:nvPr>
            <p:ph type="pic" idx="1"/>
          </p:nvPr>
        </p:nvPicPr>
        <p:blipFill>
          <a:blip r:embed="rId2">
            <a:extLst>
              <a:ext uri="{BEBA8EAE-BF5A-486C-A8C5-ECC9F3942E4B}">
                <a14:imgProps xmlns:a14="http://schemas.microsoft.com/office/drawing/2010/main">
                  <a14:imgLayer r:embed="rId3">
                    <a14:imgEffect>
                      <a14:artisticFilmGrain/>
                    </a14:imgEffect>
                  </a14:imgLayer>
                </a14:imgProps>
              </a:ext>
              <a:ext uri="{28A0092B-C50C-407E-A947-70E740481C1C}">
                <a14:useLocalDpi xmlns:a14="http://schemas.microsoft.com/office/drawing/2010/main" val="0"/>
              </a:ext>
            </a:extLst>
          </a:blip>
          <a:srcRect l="5638" r="5638"/>
          <a:stretch>
            <a:fillRect/>
          </a:stretch>
        </p:blipFill>
        <p:spPr>
          <a:xfrm>
            <a:off x="1960684" y="692799"/>
            <a:ext cx="8115300" cy="5345901"/>
          </a:xfrm>
        </p:spPr>
      </p:pic>
    </p:spTree>
    <p:extLst>
      <p:ext uri="{BB962C8B-B14F-4D97-AF65-F5344CB8AC3E}">
        <p14:creationId xmlns:p14="http://schemas.microsoft.com/office/powerpoint/2010/main" val="4080749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a:t>
            </a:r>
          </a:p>
        </p:txBody>
      </p:sp>
      <p:sp>
        <p:nvSpPr>
          <p:cNvPr id="3" name="Content Placeholder 2"/>
          <p:cNvSpPr>
            <a:spLocks noGrp="1"/>
          </p:cNvSpPr>
          <p:nvPr>
            <p:ph sz="half" idx="1"/>
          </p:nvPr>
        </p:nvSpPr>
        <p:spPr>
          <a:xfrm>
            <a:off x="1066800" y="1904999"/>
            <a:ext cx="10354408" cy="4271963"/>
          </a:xfrm>
        </p:spPr>
        <p:txBody>
          <a:bodyPr>
            <a:normAutofit/>
          </a:bodyPr>
          <a:lstStyle/>
          <a:p>
            <a:pPr marL="2103120" lvl="8" indent="0">
              <a:buNone/>
            </a:pPr>
            <a:r>
              <a:rPr lang="en-US" sz="2800" dirty="0"/>
              <a:t>Image and Video Encryption plays an important role in field of information hiding.</a:t>
            </a:r>
          </a:p>
          <a:p>
            <a:pPr marL="2103120" lvl="8" indent="0">
              <a:buNone/>
            </a:pPr>
            <a:endParaRPr lang="en-US" sz="2800" dirty="0"/>
          </a:p>
          <a:p>
            <a:pPr marL="2103120" lvl="8" indent="0">
              <a:buNone/>
            </a:pPr>
            <a:r>
              <a:rPr lang="en-US" sz="2800" dirty="0"/>
              <a:t>Encryption method prepared information unreadable. Therefore, no hacker or eavesdropper, including server administrators and others, have access to original information or any other type of transmitted information through public networks such as internet.</a:t>
            </a:r>
          </a:p>
        </p:txBody>
      </p:sp>
    </p:spTree>
    <p:extLst>
      <p:ext uri="{BB962C8B-B14F-4D97-AF65-F5344CB8AC3E}">
        <p14:creationId xmlns:p14="http://schemas.microsoft.com/office/powerpoint/2010/main" val="157050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532298A-A171-4E06-A020-2403056D591C}"/>
              </a:ext>
            </a:extLst>
          </p:cNvPr>
          <p:cNvSpPr>
            <a:spLocks noGrp="1"/>
          </p:cNvSpPr>
          <p:nvPr>
            <p:ph type="title"/>
          </p:nvPr>
        </p:nvSpPr>
        <p:spPr>
          <a:xfrm>
            <a:off x="420491" y="134642"/>
            <a:ext cx="8686800" cy="938784"/>
          </a:xfrm>
        </p:spPr>
        <p:txBody>
          <a:bodyPr>
            <a:normAutofit/>
          </a:bodyPr>
          <a:lstStyle/>
          <a:p>
            <a:r>
              <a:rPr lang="en-US" sz="3200" dirty="0"/>
              <a:t>Challenges in Image and Video Cryptography</a:t>
            </a:r>
          </a:p>
        </p:txBody>
      </p:sp>
      <p:sp>
        <p:nvSpPr>
          <p:cNvPr id="3" name="Text Placeholder 2">
            <a:extLst>
              <a:ext uri="{FF2B5EF4-FFF2-40B4-BE49-F238E27FC236}">
                <a16:creationId xmlns:a16="http://schemas.microsoft.com/office/drawing/2014/main" xmlns="" id="{FD0E888D-D31D-4886-9DC4-8B60CAD1E3CD}"/>
              </a:ext>
            </a:extLst>
          </p:cNvPr>
          <p:cNvSpPr>
            <a:spLocks noGrp="1"/>
          </p:cNvSpPr>
          <p:nvPr>
            <p:ph type="body" idx="1"/>
          </p:nvPr>
        </p:nvSpPr>
        <p:spPr>
          <a:xfrm>
            <a:off x="894521" y="1638365"/>
            <a:ext cx="8686800" cy="4722677"/>
          </a:xfrm>
        </p:spPr>
        <p:txBody>
          <a:bodyPr>
            <a:normAutofit/>
          </a:bodyPr>
          <a:lstStyle/>
          <a:p>
            <a:r>
              <a:rPr lang="en-US" dirty="0"/>
              <a:t> </a:t>
            </a:r>
            <a:r>
              <a:rPr lang="en-US" b="1" dirty="0"/>
              <a:t>Problems that arises in image encryption are</a:t>
            </a:r>
          </a:p>
          <a:p>
            <a:endParaRPr lang="en-US" b="1" dirty="0"/>
          </a:p>
          <a:p>
            <a:r>
              <a:rPr lang="en-US" dirty="0"/>
              <a:t>1.Computational time</a:t>
            </a:r>
          </a:p>
          <a:p>
            <a:r>
              <a:rPr lang="en-US" dirty="0"/>
              <a:t>2.Security level</a:t>
            </a:r>
          </a:p>
          <a:p>
            <a:endParaRPr lang="en-US" dirty="0"/>
          </a:p>
          <a:p>
            <a:r>
              <a:rPr lang="en-US" b="1" dirty="0"/>
              <a:t>Problems in video encryption are</a:t>
            </a:r>
          </a:p>
          <a:p>
            <a:endParaRPr lang="en-US" dirty="0"/>
          </a:p>
          <a:p>
            <a:r>
              <a:rPr lang="en-US" dirty="0"/>
              <a:t>1.First, the size of a typical MPEG compressed video file is often very large (for example, the size of a two hour MPEG-1 video is about 1 GB). </a:t>
            </a:r>
          </a:p>
          <a:p>
            <a:endParaRPr lang="en-US" dirty="0"/>
          </a:p>
          <a:p>
            <a:r>
              <a:rPr lang="en-US" dirty="0"/>
              <a:t>2. The decoding (as well as decryption) needs to be processed in real time (for example, the MPEG-2 video streams can be as large as 40 </a:t>
            </a:r>
            <a:r>
              <a:rPr lang="en-US" dirty="0" err="1"/>
              <a:t>Mbps</a:t>
            </a:r>
            <a:r>
              <a:rPr lang="en-US" dirty="0"/>
              <a:t>).</a:t>
            </a:r>
          </a:p>
          <a:p>
            <a:endParaRPr lang="en-US" dirty="0"/>
          </a:p>
        </p:txBody>
      </p:sp>
    </p:spTree>
    <p:extLst>
      <p:ext uri="{BB962C8B-B14F-4D97-AF65-F5344CB8AC3E}">
        <p14:creationId xmlns:p14="http://schemas.microsoft.com/office/powerpoint/2010/main" val="2090997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829D8A08-882A-4012-8E45-C9932B454A52}"/>
              </a:ext>
            </a:extLst>
          </p:cNvPr>
          <p:cNvSpPr>
            <a:spLocks noGrp="1"/>
          </p:cNvSpPr>
          <p:nvPr>
            <p:ph type="title"/>
          </p:nvPr>
        </p:nvSpPr>
        <p:spPr/>
        <p:txBody>
          <a:bodyPr/>
          <a:lstStyle/>
          <a:p>
            <a:r>
              <a:rPr lang="en-US" dirty="0"/>
              <a:t>Advanced Encryption Standard</a:t>
            </a:r>
          </a:p>
        </p:txBody>
      </p:sp>
      <p:sp>
        <p:nvSpPr>
          <p:cNvPr id="7" name="Content Placeholder 6">
            <a:extLst>
              <a:ext uri="{FF2B5EF4-FFF2-40B4-BE49-F238E27FC236}">
                <a16:creationId xmlns:a16="http://schemas.microsoft.com/office/drawing/2014/main" xmlns="" id="{01466422-AD27-4445-B6D6-75825EFF9A6C}"/>
              </a:ext>
            </a:extLst>
          </p:cNvPr>
          <p:cNvSpPr>
            <a:spLocks noGrp="1"/>
          </p:cNvSpPr>
          <p:nvPr>
            <p:ph idx="1"/>
          </p:nvPr>
        </p:nvSpPr>
        <p:spPr/>
        <p:txBody>
          <a:bodyPr/>
          <a:lstStyle/>
          <a:p>
            <a:r>
              <a:rPr lang="en-US" dirty="0"/>
              <a:t>This algorithm offers high encryption quality with minimal computational time.</a:t>
            </a:r>
          </a:p>
          <a:p>
            <a:endParaRPr lang="en-US" dirty="0"/>
          </a:p>
          <a:p>
            <a:r>
              <a:rPr lang="en-US" dirty="0"/>
              <a:t>The key sensitivity and key space of the algorithm is very high which makes it resistant towards Brute force attack and statistical cryptanalysis.</a:t>
            </a:r>
          </a:p>
          <a:p>
            <a:endParaRPr lang="en-US" dirty="0"/>
          </a:p>
          <a:p>
            <a:r>
              <a:rPr lang="en-US" dirty="0"/>
              <a:t>The time taken for encryption is relatively less in comparison with algorithms proposed in the literature.</a:t>
            </a:r>
          </a:p>
        </p:txBody>
      </p:sp>
    </p:spTree>
    <p:extLst>
      <p:ext uri="{BB962C8B-B14F-4D97-AF65-F5344CB8AC3E}">
        <p14:creationId xmlns:p14="http://schemas.microsoft.com/office/powerpoint/2010/main" val="3132876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FFCD02F-2B70-44FD-BC81-9886CA182CC2}"/>
              </a:ext>
            </a:extLst>
          </p:cNvPr>
          <p:cNvSpPr>
            <a:spLocks noGrp="1"/>
          </p:cNvSpPr>
          <p:nvPr>
            <p:ph type="title"/>
          </p:nvPr>
        </p:nvSpPr>
        <p:spPr/>
        <p:txBody>
          <a:bodyPr/>
          <a:lstStyle/>
          <a:p>
            <a:r>
              <a:rPr lang="en-US" dirty="0"/>
              <a:t>SHA - 512</a:t>
            </a:r>
          </a:p>
        </p:txBody>
      </p:sp>
      <p:sp>
        <p:nvSpPr>
          <p:cNvPr id="3" name="Content Placeholder 2">
            <a:extLst>
              <a:ext uri="{FF2B5EF4-FFF2-40B4-BE49-F238E27FC236}">
                <a16:creationId xmlns:a16="http://schemas.microsoft.com/office/drawing/2014/main" xmlns="" id="{323861AF-9B97-4952-861D-8DF99F8E2FD7}"/>
              </a:ext>
            </a:extLst>
          </p:cNvPr>
          <p:cNvSpPr>
            <a:spLocks noGrp="1"/>
          </p:cNvSpPr>
          <p:nvPr>
            <p:ph idx="1"/>
          </p:nvPr>
        </p:nvSpPr>
        <p:spPr/>
        <p:txBody>
          <a:bodyPr/>
          <a:lstStyle/>
          <a:p>
            <a:r>
              <a:rPr lang="en-US" dirty="0"/>
              <a:t>We used SHA – 512 for password verification.</a:t>
            </a:r>
          </a:p>
          <a:p>
            <a:endParaRPr lang="en-US" dirty="0"/>
          </a:p>
          <a:p>
            <a:r>
              <a:rPr lang="en-US" dirty="0"/>
              <a:t>The SHA-512 compression function operates on a 1024-bit message block and a 512-bit intermediate hash value. It is essentially a 512-bit block cipher algorithm which encrypts the intermediate hash value using the message block as key.</a:t>
            </a:r>
          </a:p>
        </p:txBody>
      </p:sp>
    </p:spTree>
    <p:extLst>
      <p:ext uri="{BB962C8B-B14F-4D97-AF65-F5344CB8AC3E}">
        <p14:creationId xmlns:p14="http://schemas.microsoft.com/office/powerpoint/2010/main" val="2697396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3510" y="2138239"/>
            <a:ext cx="8686800" cy="1463040"/>
          </a:xfrm>
        </p:spPr>
        <p:txBody>
          <a:bodyPr>
            <a:normAutofit/>
          </a:bodyPr>
          <a:lstStyle/>
          <a:p>
            <a:r>
              <a:rPr lang="en-US" sz="3600" dirty="0"/>
              <a:t>Image and Video Cryptography</a:t>
            </a:r>
          </a:p>
        </p:txBody>
      </p:sp>
    </p:spTree>
    <p:extLst>
      <p:ext uri="{BB962C8B-B14F-4D97-AF65-F5344CB8AC3E}">
        <p14:creationId xmlns:p14="http://schemas.microsoft.com/office/powerpoint/2010/main" val="4273057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FC1B679-D4D6-4469-8EA7-9721105955E3}"/>
              </a:ext>
            </a:extLst>
          </p:cNvPr>
          <p:cNvSpPr>
            <a:spLocks noGrp="1"/>
          </p:cNvSpPr>
          <p:nvPr>
            <p:ph type="title"/>
          </p:nvPr>
        </p:nvSpPr>
        <p:spPr>
          <a:xfrm>
            <a:off x="871065" y="227408"/>
            <a:ext cx="8686800" cy="1463040"/>
          </a:xfrm>
        </p:spPr>
        <p:txBody>
          <a:bodyPr/>
          <a:lstStyle/>
          <a:p>
            <a:r>
              <a:rPr lang="en-US" dirty="0"/>
              <a:t>Future Scope</a:t>
            </a:r>
          </a:p>
        </p:txBody>
      </p:sp>
      <p:sp>
        <p:nvSpPr>
          <p:cNvPr id="3" name="Text Placeholder 2">
            <a:extLst>
              <a:ext uri="{FF2B5EF4-FFF2-40B4-BE49-F238E27FC236}">
                <a16:creationId xmlns:a16="http://schemas.microsoft.com/office/drawing/2014/main" xmlns="" id="{1D2656D4-6E1D-4F25-8A72-A3F55E2BB091}"/>
              </a:ext>
            </a:extLst>
          </p:cNvPr>
          <p:cNvSpPr>
            <a:spLocks noGrp="1"/>
          </p:cNvSpPr>
          <p:nvPr>
            <p:ph type="body" idx="1"/>
          </p:nvPr>
        </p:nvSpPr>
        <p:spPr>
          <a:xfrm>
            <a:off x="871065" y="2300975"/>
            <a:ext cx="8686800" cy="438912"/>
          </a:xfrm>
        </p:spPr>
        <p:txBody>
          <a:bodyPr>
            <a:noAutofit/>
          </a:bodyPr>
          <a:lstStyle/>
          <a:p>
            <a:r>
              <a:rPr lang="en-US" sz="2800" dirty="0"/>
              <a:t>We are looking forward to encrypt each and every frame of the video.</a:t>
            </a:r>
          </a:p>
          <a:p>
            <a:endParaRPr lang="en-US" sz="2800" dirty="0"/>
          </a:p>
          <a:p>
            <a:r>
              <a:rPr lang="en-US" sz="2800" dirty="0"/>
              <a:t>We also wanted to implement  image and video steganography.</a:t>
            </a:r>
          </a:p>
          <a:p>
            <a:endParaRPr lang="en-US" sz="2800" dirty="0"/>
          </a:p>
          <a:p>
            <a:r>
              <a:rPr lang="en-US" sz="2800" dirty="0"/>
              <a:t>We are planning to create an app which will achieve the above.</a:t>
            </a:r>
          </a:p>
        </p:txBody>
      </p:sp>
    </p:spTree>
    <p:extLst>
      <p:ext uri="{BB962C8B-B14F-4D97-AF65-F5344CB8AC3E}">
        <p14:creationId xmlns:p14="http://schemas.microsoft.com/office/powerpoint/2010/main" val="302794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F5B4A732-837A-4663-AAD9-05168A73812F}"/>
              </a:ext>
            </a:extLst>
          </p:cNvPr>
          <p:cNvPicPr>
            <a:picLocks noChangeAspect="1"/>
          </p:cNvPicPr>
          <p:nvPr/>
        </p:nvPicPr>
        <p:blipFill>
          <a:blip r:embed="rId2">
            <a:clrChange>
              <a:clrFrom>
                <a:srgbClr val="FFFFFF"/>
              </a:clrFrom>
              <a:clrTo>
                <a:srgbClr val="FFFFFF">
                  <a:alpha val="0"/>
                </a:srgbClr>
              </a:clrTo>
            </a:clrChange>
            <a:duotone>
              <a:prstClr val="black"/>
              <a:srgbClr val="D9C3A5">
                <a:tint val="50000"/>
                <a:satMod val="180000"/>
              </a:srgbClr>
            </a:duotone>
            <a:extLst>
              <a:ext uri="{BEBA8EAE-BF5A-486C-A8C5-ECC9F3942E4B}">
                <a14:imgProps xmlns:a14="http://schemas.microsoft.com/office/drawing/2010/main">
                  <a14:imgLayer r:embed="rId3">
                    <a14:imgEffect>
                      <a14:artisticTexturizer/>
                    </a14:imgEffect>
                  </a14:imgLayer>
                </a14:imgProps>
              </a:ext>
              <a:ext uri="{28A0092B-C50C-407E-A947-70E740481C1C}">
                <a14:useLocalDpi xmlns:a14="http://schemas.microsoft.com/office/drawing/2010/main" val="0"/>
              </a:ext>
            </a:extLst>
          </a:blip>
          <a:stretch>
            <a:fillRect/>
          </a:stretch>
        </p:blipFill>
        <p:spPr>
          <a:xfrm>
            <a:off x="2806151" y="1195754"/>
            <a:ext cx="6307482" cy="4589585"/>
          </a:xfrm>
          <a:prstGeom prst="rect">
            <a:avLst/>
          </a:prstGeom>
        </p:spPr>
      </p:pic>
    </p:spTree>
    <p:extLst>
      <p:ext uri="{BB962C8B-B14F-4D97-AF65-F5344CB8AC3E}">
        <p14:creationId xmlns:p14="http://schemas.microsoft.com/office/powerpoint/2010/main" val="3891783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89022" y="2492444"/>
            <a:ext cx="4099659" cy="936556"/>
          </a:xfrm>
        </p:spPr>
        <p:txBody>
          <a:bodyPr>
            <a:normAutofit/>
          </a:bodyPr>
          <a:lstStyle/>
          <a:p>
            <a:r>
              <a:rPr lang="en-US" sz="4400" dirty="0">
                <a:solidFill>
                  <a:schemeClr val="accent5">
                    <a:lumMod val="50000"/>
                  </a:schemeClr>
                </a:solidFill>
                <a:latin typeface="Colonna MT" panose="04020805060202030203" pitchFamily="82" charset="0"/>
              </a:rPr>
              <a:t>Questions ?</a:t>
            </a:r>
          </a:p>
        </p:txBody>
      </p:sp>
      <p:pic>
        <p:nvPicPr>
          <p:cNvPr id="6" name="Content Placeholder 5" descr="A green plant in a forest&#10;&#10;Description generated with very high confidence">
            <a:extLst>
              <a:ext uri="{FF2B5EF4-FFF2-40B4-BE49-F238E27FC236}">
                <a16:creationId xmlns:a16="http://schemas.microsoft.com/office/drawing/2014/main" xmlns="" id="{AEC319E1-6C60-4A1B-BAAC-254CE941A6C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0250" y="457200"/>
            <a:ext cx="7160080" cy="5662246"/>
          </a:xfrm>
        </p:spPr>
      </p:pic>
    </p:spTree>
    <p:extLst>
      <p:ext uri="{BB962C8B-B14F-4D97-AF65-F5344CB8AC3E}">
        <p14:creationId xmlns:p14="http://schemas.microsoft.com/office/powerpoint/2010/main" val="2998938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TF00001117.potx" id="{A8D831F9-2DA4-4700-B230-431725864604}" vid="{ED9A2A59-32A4-4461-8593-D9E87F204B18}"/>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Cherry blossom nature presentation (widescreen)</Template>
  <TotalTime>244</TotalTime>
  <Words>308</Words>
  <Application>Microsoft Office PowerPoint</Application>
  <PresentationFormat>Custom</PresentationFormat>
  <Paragraphs>39</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Cherry Blossom 16x9</vt:lpstr>
      <vt:lpstr>Image and Video Cryptography</vt:lpstr>
      <vt:lpstr>Abstract</vt:lpstr>
      <vt:lpstr>Challenges in Image and Video Cryptography</vt:lpstr>
      <vt:lpstr>Advanced Encryption Standard</vt:lpstr>
      <vt:lpstr>SHA - 512</vt:lpstr>
      <vt:lpstr>Image and Video Cryptography</vt:lpstr>
      <vt:lpstr>Future Scope</vt:lpstr>
      <vt:lpstr>PowerPoint Presentation</vt:lpstr>
      <vt:lpstr>Questions ?</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and Video Cryptography</dc:title>
  <dc:creator>TSM</dc:creator>
  <cp:lastModifiedBy>TSM</cp:lastModifiedBy>
  <cp:revision>15</cp:revision>
  <dcterms:created xsi:type="dcterms:W3CDTF">2018-05-04T05:40:27Z</dcterms:created>
  <dcterms:modified xsi:type="dcterms:W3CDTF">2018-05-07T14:35:29Z</dcterms:modified>
</cp:coreProperties>
</file>

<file path=docProps/thumbnail.jpeg>
</file>